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strument Sans Medium"/>
      <p:regular r:id="rId19"/>
    </p:embeddedFont>
    <p:embeddedFont>
      <p:font typeface="Instrument Sans Medium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svg>
</file>

<file path=ppt/media/image-4-1.png>
</file>

<file path=ppt/media/image-5-1.png>
</file>

<file path=ppt/media/image-6-1.png>
</file>

<file path=ppt/media/image-6-10.pn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6-8.png>
</file>

<file path=ppt/media/image-6-9.svg>
</file>

<file path=ppt/media/image-8-1.png>
</file>

<file path=ppt/media/image-8-2.png>
</file>

<file path=ppt/media/image-8-3.svg>
</file>

<file path=ppt/media/image-8-4.png>
</file>

<file path=ppt/media/image-8-5.svg>
</file>

<file path=ppt/media/image-8-6.png>
</file>

<file path=ppt/media/image-8-7.svg>
</file>

<file path=ppt/media/image-9-1.png>
</file>

<file path=ppt/media/image-9-2.png>
</file>

<file path=ppt/media/image-9-3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image" Target="../media/image-6-10.png"/><Relationship Id="rId11" Type="http://schemas.openxmlformats.org/officeDocument/2006/relationships/slideLayout" Target="../slideLayouts/slideLayout7.xml"/><Relationship Id="rId1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svg"/><Relationship Id="rId6" Type="http://schemas.openxmlformats.org/officeDocument/2006/relationships/image" Target="../media/image-8-6.png"/><Relationship Id="rId7" Type="http://schemas.openxmlformats.org/officeDocument/2006/relationships/image" Target="../media/image-8-7.svg"/><Relationship Id="rId8" Type="http://schemas.openxmlformats.org/officeDocument/2006/relationships/slideLayout" Target="../slideLayouts/slideLayout9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65610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Inventory Levels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Uncovering insights into supply chain movement and item stocks across departmental store locations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033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Next Steps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852255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079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 Changes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256948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recommendations to improve data quality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213140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343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Monitor Progress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3930372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improvements in inventory accuracy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574024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48008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Scale Insights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5291257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analysis to additional locations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620351" y="6445210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Data-driven inventory management leads to optimized supply chain performance</a:t>
            </a:r>
            <a:endParaRPr lang="en-US" sz="1750" dirty="0"/>
          </a:p>
        </p:txBody>
      </p:sp>
      <p:sp>
        <p:nvSpPr>
          <p:cNvPr id="14" name="Shape 8"/>
          <p:cNvSpPr/>
          <p:nvPr/>
        </p:nvSpPr>
        <p:spPr>
          <a:xfrm>
            <a:off x="6280190" y="6190059"/>
            <a:ext cx="30480" cy="1236107"/>
          </a:xfrm>
          <a:prstGeom prst="rect">
            <a:avLst/>
          </a:prstGeom>
          <a:solidFill>
            <a:srgbClr val="FDC4C4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1194197"/>
            <a:ext cx="2370415" cy="426244"/>
          </a:xfrm>
          <a:prstGeom prst="roundRect">
            <a:avLst>
              <a:gd name="adj" fmla="val 6386"/>
            </a:avLst>
          </a:prstGeom>
          <a:solidFill>
            <a:srgbClr val="4A0303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16278" y="1316593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88455" y="1262182"/>
            <a:ext cx="182606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OVERVIEW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6280190" y="171116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Supply Chain Movement Analysis</a:t>
            </a:r>
            <a:endParaRPr lang="en-US" sz="4450" dirty="0"/>
          </a:p>
        </p:txBody>
      </p:sp>
      <p:sp>
        <p:nvSpPr>
          <p:cNvPr id="7" name="Shape 3"/>
          <p:cNvSpPr/>
          <p:nvPr/>
        </p:nvSpPr>
        <p:spPr>
          <a:xfrm>
            <a:off x="6280190" y="3468886"/>
            <a:ext cx="3664744" cy="2032754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</p:sp>
      <p:sp>
        <p:nvSpPr>
          <p:cNvPr id="8" name="Text 4"/>
          <p:cNvSpPr/>
          <p:nvPr/>
        </p:nvSpPr>
        <p:spPr>
          <a:xfrm>
            <a:off x="6507004" y="36957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507004" y="4186118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Transactional data from departmental store operations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10171748" y="3468886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</p:sp>
      <p:sp>
        <p:nvSpPr>
          <p:cNvPr id="11" name="Text 7"/>
          <p:cNvSpPr/>
          <p:nvPr/>
        </p:nvSpPr>
        <p:spPr>
          <a:xfrm>
            <a:off x="10398562" y="36957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Primary Goal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398562" y="418611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Uncover insights into item stocks per branch, city, and location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0190" y="5728454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34348"/>
          </a:solidFill>
          <a:ln/>
        </p:spPr>
      </p:sp>
      <p:sp>
        <p:nvSpPr>
          <p:cNvPr id="14" name="Text 10"/>
          <p:cNvSpPr/>
          <p:nvPr/>
        </p:nvSpPr>
        <p:spPr>
          <a:xfrm>
            <a:off x="6507004" y="59552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Analysis Approach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6507004" y="644568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Multi-tool analysis using Python and MySQL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09042"/>
            <a:ext cx="1090970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FDC4C4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984647"/>
            <a:ext cx="80355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4412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Dataset Summary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2603540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11,772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1455420" y="36353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Total Rows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1257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transaction records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35893" y="2603540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21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5897523" y="36353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Columns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893" y="41257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Rich feature set for analysis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77995" y="2603540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37</a:t>
            </a:r>
            <a:endParaRPr lang="en-US" sz="5850" dirty="0"/>
          </a:p>
        </p:txBody>
      </p:sp>
      <p:sp>
        <p:nvSpPr>
          <p:cNvPr id="12" name="Text 10"/>
          <p:cNvSpPr/>
          <p:nvPr/>
        </p:nvSpPr>
        <p:spPr>
          <a:xfrm>
            <a:off x="10339626" y="36353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677995" y="41257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min stock and max stock fields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4970621"/>
            <a:ext cx="31422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Location Demographics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55517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Location name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59939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Branch name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64361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District name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99521" y="49706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Stock Details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599521" y="55517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Max stock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9521" y="59939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 stock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599521" y="64361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Warehouse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99521" y="68783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 stock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1121331"/>
            <a:ext cx="1980486" cy="426244"/>
          </a:xfrm>
          <a:prstGeom prst="roundRect">
            <a:avLst>
              <a:gd name="adj" fmla="val 6386"/>
            </a:avLst>
          </a:prstGeom>
          <a:solidFill>
            <a:srgbClr val="4A0303"/>
          </a:solidFill>
          <a:ln/>
        </p:spPr>
      </p:sp>
      <p:sp>
        <p:nvSpPr>
          <p:cNvPr id="4" name="Text 1"/>
          <p:cNvSpPr/>
          <p:nvPr/>
        </p:nvSpPr>
        <p:spPr>
          <a:xfrm>
            <a:off x="6416278" y="1189315"/>
            <a:ext cx="170830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 ANALYSIS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80190" y="1638300"/>
            <a:ext cx="67328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Exploratory Data Analysis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6280190" y="268724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042285"/>
            <a:ext cx="3664744" cy="30480"/>
          </a:xfrm>
          <a:prstGeom prst="rect">
            <a:avLst/>
          </a:prstGeom>
          <a:solidFill>
            <a:srgbClr val="FDC4C4"/>
          </a:solidFill>
          <a:ln/>
        </p:spPr>
      </p:sp>
      <p:sp>
        <p:nvSpPr>
          <p:cNvPr id="8" name="Text 5"/>
          <p:cNvSpPr/>
          <p:nvPr/>
        </p:nvSpPr>
        <p:spPr>
          <a:xfrm>
            <a:off x="6280190" y="32165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280190" y="3707011"/>
            <a:ext cx="36647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Imported dataset using pandas library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171748" y="268724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10171748" y="3042285"/>
            <a:ext cx="3664863" cy="30480"/>
          </a:xfrm>
          <a:prstGeom prst="rect">
            <a:avLst/>
          </a:prstGeom>
          <a:solidFill>
            <a:srgbClr val="FDC4C4"/>
          </a:solidFill>
          <a:ln/>
        </p:spPr>
      </p:sp>
      <p:sp>
        <p:nvSpPr>
          <p:cNvPr id="12" name="Text 9"/>
          <p:cNvSpPr/>
          <p:nvPr/>
        </p:nvSpPr>
        <p:spPr>
          <a:xfrm>
            <a:off x="10171748" y="32165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171748" y="3707011"/>
            <a:ext cx="36648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Used df.info() for structure, df.describe() for summary statistics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280190" y="519255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280190" y="5547598"/>
            <a:ext cx="7556421" cy="30480"/>
          </a:xfrm>
          <a:prstGeom prst="rect">
            <a:avLst/>
          </a:prstGeom>
          <a:solidFill>
            <a:srgbClr val="FDC4C4"/>
          </a:solidFill>
          <a:ln/>
        </p:spPr>
      </p:sp>
      <p:sp>
        <p:nvSpPr>
          <p:cNvPr id="16" name="Text 13"/>
          <p:cNvSpPr/>
          <p:nvPr/>
        </p:nvSpPr>
        <p:spPr>
          <a:xfrm>
            <a:off x="6280190" y="5721906"/>
            <a:ext cx="2950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6280190" y="621232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Checked null values, imputed missing min/max stocks with median values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11410" y="406837"/>
            <a:ext cx="4293156" cy="454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Preparation Process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2711410" y="1225629"/>
            <a:ext cx="1819632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Quality Check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2711410" y="1598533"/>
            <a:ext cx="3469958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Identified 37 missing values in critical stock fields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2711410" y="1976914"/>
            <a:ext cx="1819632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Imputation Strategy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2711410" y="2349818"/>
            <a:ext cx="3469958" cy="4657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Replaced missing values with median to maintain data integrity</a:t>
            </a:r>
            <a:endParaRPr lang="en-US" sz="11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44032" y="1243846"/>
            <a:ext cx="5382458" cy="5382458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2711410" y="6953726"/>
            <a:ext cx="4531043" cy="869037"/>
          </a:xfrm>
          <a:prstGeom prst="roundRect">
            <a:avLst>
              <a:gd name="adj" fmla="val 8418"/>
            </a:avLst>
          </a:prstGeom>
          <a:solidFill>
            <a:srgbClr val="242429"/>
          </a:solidFill>
          <a:ln w="15240">
            <a:solidFill>
              <a:srgbClr val="5C5C61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2696170" y="6953726"/>
            <a:ext cx="60960" cy="869037"/>
          </a:xfrm>
          <a:prstGeom prst="roundRect">
            <a:avLst>
              <a:gd name="adj" fmla="val 35821"/>
            </a:avLst>
          </a:prstGeom>
          <a:solidFill>
            <a:srgbClr val="FDC4C4"/>
          </a:solidFill>
          <a:ln/>
        </p:spPr>
      </p:sp>
      <p:sp>
        <p:nvSpPr>
          <p:cNvPr id="10" name="Text 7"/>
          <p:cNvSpPr/>
          <p:nvPr/>
        </p:nvSpPr>
        <p:spPr>
          <a:xfrm>
            <a:off x="2917865" y="7114461"/>
            <a:ext cx="1819632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Structure Analysis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2917865" y="7429143"/>
            <a:ext cx="4163854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df.info() revealed dataset composition and data types</a:t>
            </a:r>
            <a:endParaRPr lang="en-US" sz="1100" dirty="0"/>
          </a:p>
        </p:txBody>
      </p:sp>
      <p:sp>
        <p:nvSpPr>
          <p:cNvPr id="12" name="Shape 9"/>
          <p:cNvSpPr/>
          <p:nvPr/>
        </p:nvSpPr>
        <p:spPr>
          <a:xfrm>
            <a:off x="7387947" y="6953726"/>
            <a:ext cx="4531043" cy="869037"/>
          </a:xfrm>
          <a:prstGeom prst="roundRect">
            <a:avLst>
              <a:gd name="adj" fmla="val 8418"/>
            </a:avLst>
          </a:prstGeom>
          <a:solidFill>
            <a:srgbClr val="242429"/>
          </a:solidFill>
          <a:ln w="15240">
            <a:solidFill>
              <a:srgbClr val="5C5C61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372707" y="6953726"/>
            <a:ext cx="60960" cy="869037"/>
          </a:xfrm>
          <a:prstGeom prst="roundRect">
            <a:avLst>
              <a:gd name="adj" fmla="val 35821"/>
            </a:avLst>
          </a:prstGeom>
          <a:solidFill>
            <a:srgbClr val="FDC4C4"/>
          </a:solidFill>
          <a:ln/>
        </p:spPr>
      </p:sp>
      <p:sp>
        <p:nvSpPr>
          <p:cNvPr id="14" name="Text 11"/>
          <p:cNvSpPr/>
          <p:nvPr/>
        </p:nvSpPr>
        <p:spPr>
          <a:xfrm>
            <a:off x="7594402" y="7114461"/>
            <a:ext cx="1819632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Statistical Summary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7594402" y="7429143"/>
            <a:ext cx="4163854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df.describe() provided key metrics and distributions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889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815816" y="3134678"/>
            <a:ext cx="1076920" cy="386120"/>
          </a:xfrm>
          <a:prstGeom prst="roundRect">
            <a:avLst>
              <a:gd name="adj" fmla="val 6387"/>
            </a:avLst>
          </a:prstGeom>
          <a:solidFill>
            <a:srgbClr val="4A0303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9046" y="3245525"/>
            <a:ext cx="164306" cy="16430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85505" y="3196233"/>
            <a:ext cx="584002" cy="263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MYSQL</a:t>
            </a:r>
            <a:endParaRPr lang="en-US" sz="1250" dirty="0"/>
          </a:p>
        </p:txBody>
      </p:sp>
      <p:sp>
        <p:nvSpPr>
          <p:cNvPr id="6" name="Text 2"/>
          <p:cNvSpPr/>
          <p:nvPr/>
        </p:nvSpPr>
        <p:spPr>
          <a:xfrm>
            <a:off x="815816" y="3602950"/>
            <a:ext cx="5885259" cy="642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Database Analysis Setup</a:t>
            </a:r>
            <a:endParaRPr lang="en-US" sz="4000" dirty="0"/>
          </a:p>
        </p:txBody>
      </p:sp>
      <p:sp>
        <p:nvSpPr>
          <p:cNvPr id="7" name="Shape 3"/>
          <p:cNvSpPr/>
          <p:nvPr/>
        </p:nvSpPr>
        <p:spPr>
          <a:xfrm>
            <a:off x="815816" y="4553307"/>
            <a:ext cx="4195882" cy="2006084"/>
          </a:xfrm>
          <a:prstGeom prst="roundRect">
            <a:avLst>
              <a:gd name="adj" fmla="val 1537"/>
            </a:avLst>
          </a:prstGeom>
          <a:solidFill>
            <a:srgbClr val="434348"/>
          </a:solidFill>
          <a:ln/>
        </p:spPr>
      </p:sp>
      <p:sp>
        <p:nvSpPr>
          <p:cNvPr id="8" name="Shape 4"/>
          <p:cNvSpPr/>
          <p:nvPr/>
        </p:nvSpPr>
        <p:spPr>
          <a:xfrm>
            <a:off x="1021318" y="4758809"/>
            <a:ext cx="616506" cy="616506"/>
          </a:xfrm>
          <a:prstGeom prst="roundRect">
            <a:avLst>
              <a:gd name="adj" fmla="val 14830489"/>
            </a:avLst>
          </a:prstGeom>
          <a:solidFill>
            <a:srgbClr val="FDC4C4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0863" y="4928354"/>
            <a:ext cx="277416" cy="27741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1318" y="5580817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Server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1021318" y="6025158"/>
            <a:ext cx="3784878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MySQL</a:t>
            </a:r>
            <a:endParaRPr lang="en-US" sz="1600" dirty="0"/>
          </a:p>
        </p:txBody>
      </p:sp>
      <p:sp>
        <p:nvSpPr>
          <p:cNvPr id="12" name="Shape 7"/>
          <p:cNvSpPr/>
          <p:nvPr/>
        </p:nvSpPr>
        <p:spPr>
          <a:xfrm>
            <a:off x="5217200" y="4553307"/>
            <a:ext cx="4195882" cy="2006084"/>
          </a:xfrm>
          <a:prstGeom prst="roundRect">
            <a:avLst>
              <a:gd name="adj" fmla="val 1537"/>
            </a:avLst>
          </a:prstGeom>
          <a:solidFill>
            <a:srgbClr val="434348"/>
          </a:solidFill>
          <a:ln/>
        </p:spPr>
      </p:sp>
      <p:sp>
        <p:nvSpPr>
          <p:cNvPr id="13" name="Shape 8"/>
          <p:cNvSpPr/>
          <p:nvPr/>
        </p:nvSpPr>
        <p:spPr>
          <a:xfrm>
            <a:off x="5422702" y="4758809"/>
            <a:ext cx="616506" cy="616506"/>
          </a:xfrm>
          <a:prstGeom prst="roundRect">
            <a:avLst>
              <a:gd name="adj" fmla="val 14830489"/>
            </a:avLst>
          </a:prstGeom>
          <a:solidFill>
            <a:srgbClr val="FDC4C4"/>
          </a:solidFill>
          <a:ln/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92247" y="4928354"/>
            <a:ext cx="277416" cy="277416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5422702" y="5580817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Database</a:t>
            </a:r>
            <a:endParaRPr lang="en-US" sz="2000" dirty="0"/>
          </a:p>
        </p:txBody>
      </p:sp>
      <p:sp>
        <p:nvSpPr>
          <p:cNvPr id="16" name="Text 10"/>
          <p:cNvSpPr/>
          <p:nvPr/>
        </p:nvSpPr>
        <p:spPr>
          <a:xfrm>
            <a:off x="5422702" y="6025158"/>
            <a:ext cx="3784878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more (departmental store)</a:t>
            </a:r>
            <a:endParaRPr lang="en-US" sz="1600" dirty="0"/>
          </a:p>
        </p:txBody>
      </p:sp>
      <p:sp>
        <p:nvSpPr>
          <p:cNvPr id="17" name="Shape 11"/>
          <p:cNvSpPr/>
          <p:nvPr/>
        </p:nvSpPr>
        <p:spPr>
          <a:xfrm>
            <a:off x="9618583" y="4553307"/>
            <a:ext cx="4195882" cy="2006084"/>
          </a:xfrm>
          <a:prstGeom prst="roundRect">
            <a:avLst>
              <a:gd name="adj" fmla="val 1537"/>
            </a:avLst>
          </a:prstGeom>
          <a:solidFill>
            <a:srgbClr val="434348"/>
          </a:solidFill>
          <a:ln/>
        </p:spPr>
      </p:sp>
      <p:sp>
        <p:nvSpPr>
          <p:cNvPr id="18" name="Shape 12"/>
          <p:cNvSpPr/>
          <p:nvPr/>
        </p:nvSpPr>
        <p:spPr>
          <a:xfrm>
            <a:off x="9824085" y="4758809"/>
            <a:ext cx="616506" cy="616506"/>
          </a:xfrm>
          <a:prstGeom prst="roundRect">
            <a:avLst>
              <a:gd name="adj" fmla="val 14830489"/>
            </a:avLst>
          </a:prstGeom>
          <a:solidFill>
            <a:srgbClr val="FDC4C4"/>
          </a:solidFill>
          <a:ln/>
        </p:spPr>
      </p:sp>
      <p:pic>
        <p:nvPicPr>
          <p:cNvPr id="19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93630" y="4928354"/>
            <a:ext cx="277416" cy="277416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9824085" y="5580817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Schema</a:t>
            </a:r>
            <a:endParaRPr lang="en-US" sz="2000" dirty="0"/>
          </a:p>
        </p:txBody>
      </p:sp>
      <p:sp>
        <p:nvSpPr>
          <p:cNvPr id="21" name="Text 14"/>
          <p:cNvSpPr/>
          <p:nvPr/>
        </p:nvSpPr>
        <p:spPr>
          <a:xfrm>
            <a:off x="9824085" y="6025158"/>
            <a:ext cx="3784878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chain (table)</a:t>
            </a:r>
            <a:endParaRPr lang="en-US" sz="1600" dirty="0"/>
          </a:p>
        </p:txBody>
      </p:sp>
      <p:sp>
        <p:nvSpPr>
          <p:cNvPr id="22" name="Shape 15"/>
          <p:cNvSpPr/>
          <p:nvPr/>
        </p:nvSpPr>
        <p:spPr>
          <a:xfrm>
            <a:off x="815816" y="6790492"/>
            <a:ext cx="12998768" cy="873204"/>
          </a:xfrm>
          <a:prstGeom prst="roundRect">
            <a:avLst>
              <a:gd name="adj" fmla="val 3530"/>
            </a:avLst>
          </a:prstGeom>
          <a:solidFill>
            <a:srgbClr val="4A0303"/>
          </a:solidFill>
          <a:ln/>
        </p:spPr>
      </p:sp>
      <p:pic>
        <p:nvPicPr>
          <p:cNvPr id="23" name="Image 5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1318" y="7103626"/>
            <a:ext cx="256818" cy="205502"/>
          </a:xfrm>
          <a:prstGeom prst="rect">
            <a:avLst/>
          </a:prstGeom>
        </p:spPr>
      </p:pic>
      <p:sp>
        <p:nvSpPr>
          <p:cNvPr id="24" name="Text 16"/>
          <p:cNvSpPr/>
          <p:nvPr/>
        </p:nvSpPr>
        <p:spPr>
          <a:xfrm>
            <a:off x="1483638" y="7047309"/>
            <a:ext cx="12125444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Performed structured analysis in MySQL to answer key questions related to supply chain movement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925" y="578168"/>
            <a:ext cx="6811089" cy="656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SQL Analysis Questions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5925" y="1655683"/>
            <a:ext cx="473035" cy="473035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4" name="Text 2"/>
          <p:cNvSpPr/>
          <p:nvPr/>
        </p:nvSpPr>
        <p:spPr>
          <a:xfrm>
            <a:off x="814685" y="1695033"/>
            <a:ext cx="315397" cy="394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1419225" y="1727954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Stock Distribution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1419225" y="2182654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Analyzed inventory levels across locations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735925" y="2939534"/>
            <a:ext cx="473035" cy="473035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8" name="Text 6"/>
          <p:cNvSpPr/>
          <p:nvPr/>
        </p:nvSpPr>
        <p:spPr>
          <a:xfrm>
            <a:off x="814685" y="2978884"/>
            <a:ext cx="315397" cy="394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9" name="Text 7"/>
          <p:cNvSpPr/>
          <p:nvPr/>
        </p:nvSpPr>
        <p:spPr>
          <a:xfrm>
            <a:off x="1419225" y="3011805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Branch Performance</a:t>
            </a:r>
            <a:endParaRPr lang="en-US" sz="2050" dirty="0"/>
          </a:p>
        </p:txBody>
      </p:sp>
      <p:sp>
        <p:nvSpPr>
          <p:cNvPr id="10" name="Text 8"/>
          <p:cNvSpPr/>
          <p:nvPr/>
        </p:nvSpPr>
        <p:spPr>
          <a:xfrm>
            <a:off x="1419225" y="3466505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Compared stock metrics by branch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35925" y="4223385"/>
            <a:ext cx="473035" cy="473035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12" name="Text 10"/>
          <p:cNvSpPr/>
          <p:nvPr/>
        </p:nvSpPr>
        <p:spPr>
          <a:xfrm>
            <a:off x="814685" y="4262735"/>
            <a:ext cx="315397" cy="394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3" name="Text 11"/>
          <p:cNvSpPr/>
          <p:nvPr/>
        </p:nvSpPr>
        <p:spPr>
          <a:xfrm>
            <a:off x="1419225" y="4295656"/>
            <a:ext cx="269057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Warehouse Utilization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1419225" y="4750356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Evaluated storage capacity and usage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35925" y="5507236"/>
            <a:ext cx="473035" cy="473035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16" name="Text 14"/>
          <p:cNvSpPr/>
          <p:nvPr/>
        </p:nvSpPr>
        <p:spPr>
          <a:xfrm>
            <a:off x="814685" y="5546586"/>
            <a:ext cx="315397" cy="394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7" name="Text 15"/>
          <p:cNvSpPr/>
          <p:nvPr/>
        </p:nvSpPr>
        <p:spPr>
          <a:xfrm>
            <a:off x="1419225" y="5579507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District Trends</a:t>
            </a:r>
            <a:endParaRPr lang="en-US" sz="2050" dirty="0"/>
          </a:p>
        </p:txBody>
      </p:sp>
      <p:sp>
        <p:nvSpPr>
          <p:cNvPr id="18" name="Text 16"/>
          <p:cNvSpPr/>
          <p:nvPr/>
        </p:nvSpPr>
        <p:spPr>
          <a:xfrm>
            <a:off x="1419225" y="6034207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Identified patterns across districts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35925" y="6791087"/>
            <a:ext cx="473035" cy="473035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20" name="Text 18"/>
          <p:cNvSpPr/>
          <p:nvPr/>
        </p:nvSpPr>
        <p:spPr>
          <a:xfrm>
            <a:off x="814685" y="6830437"/>
            <a:ext cx="315397" cy="394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5</a:t>
            </a:r>
            <a:endParaRPr lang="en-US" sz="2450" dirty="0"/>
          </a:p>
        </p:txBody>
      </p:sp>
      <p:sp>
        <p:nvSpPr>
          <p:cNvPr id="21" name="Text 19"/>
          <p:cNvSpPr/>
          <p:nvPr/>
        </p:nvSpPr>
        <p:spPr>
          <a:xfrm>
            <a:off x="1419225" y="6863358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Stock Variance</a:t>
            </a:r>
            <a:endParaRPr lang="en-US" sz="2050" dirty="0"/>
          </a:p>
        </p:txBody>
      </p:sp>
      <p:sp>
        <p:nvSpPr>
          <p:cNvPr id="22" name="Text 20"/>
          <p:cNvSpPr/>
          <p:nvPr/>
        </p:nvSpPr>
        <p:spPr>
          <a:xfrm>
            <a:off x="1419225" y="7318058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Examined min/max stock relationships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1024057"/>
            <a:ext cx="1669018" cy="426244"/>
          </a:xfrm>
          <a:prstGeom prst="roundRect">
            <a:avLst>
              <a:gd name="adj" fmla="val 6386"/>
            </a:avLst>
          </a:prstGeom>
          <a:solidFill>
            <a:srgbClr val="4A0303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16278" y="1146453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88455" y="1092041"/>
            <a:ext cx="112466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DASHBOARD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6280190" y="1541026"/>
            <a:ext cx="72663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Inventory Levels Dashboard</a:t>
            </a:r>
            <a:endParaRPr lang="en-US" sz="4450" dirty="0"/>
          </a:p>
        </p:txBody>
      </p:sp>
      <p:sp>
        <p:nvSpPr>
          <p:cNvPr id="7" name="Text 3"/>
          <p:cNvSpPr/>
          <p:nvPr/>
        </p:nvSpPr>
        <p:spPr>
          <a:xfrm>
            <a:off x="6280190" y="258996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visualization of stock levels, branch performance, and supply chain metrics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0190" y="3570923"/>
            <a:ext cx="453628" cy="45362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280190" y="43080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Location Insights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6280190" y="479845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Stock distribution across branches and districts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0190" y="5614988"/>
            <a:ext cx="453628" cy="45362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280190" y="63521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Performance Metrics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6280190" y="68425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tracking of inventory levels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26731" y="768548"/>
            <a:ext cx="2243495" cy="397550"/>
          </a:xfrm>
          <a:prstGeom prst="roundRect">
            <a:avLst>
              <a:gd name="adj" fmla="val 6386"/>
            </a:avLst>
          </a:prstGeom>
          <a:solidFill>
            <a:srgbClr val="4A0303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53651" y="882729"/>
            <a:ext cx="169188" cy="1691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07373" y="832009"/>
            <a:ext cx="1735931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RECOMMENDATIONS</a:t>
            </a:r>
            <a:endParaRPr lang="en-US" sz="1300" dirty="0"/>
          </a:p>
        </p:txBody>
      </p:sp>
      <p:sp>
        <p:nvSpPr>
          <p:cNvPr id="6" name="Text 2"/>
          <p:cNvSpPr/>
          <p:nvPr/>
        </p:nvSpPr>
        <p:spPr>
          <a:xfrm>
            <a:off x="6226731" y="1250633"/>
            <a:ext cx="5684163" cy="661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Recommendations</a:t>
            </a:r>
            <a:endParaRPr lang="en-US" sz="4150" dirty="0"/>
          </a:p>
        </p:txBody>
      </p:sp>
      <p:sp>
        <p:nvSpPr>
          <p:cNvPr id="7" name="Shape 3"/>
          <p:cNvSpPr/>
          <p:nvPr/>
        </p:nvSpPr>
        <p:spPr>
          <a:xfrm>
            <a:off x="6226731" y="2228969"/>
            <a:ext cx="7663339" cy="1603058"/>
          </a:xfrm>
          <a:prstGeom prst="roundRect">
            <a:avLst>
              <a:gd name="adj" fmla="val 1979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6249591" y="2251829"/>
            <a:ext cx="846177" cy="1557338"/>
          </a:xfrm>
          <a:prstGeom prst="roundRect">
            <a:avLst>
              <a:gd name="adj" fmla="val 508"/>
            </a:avLst>
          </a:prstGeom>
          <a:solidFill>
            <a:srgbClr val="434348"/>
          </a:solidFill>
          <a:ln/>
        </p:spPr>
      </p:sp>
      <p:sp>
        <p:nvSpPr>
          <p:cNvPr id="9" name="Text 5"/>
          <p:cNvSpPr/>
          <p:nvPr/>
        </p:nvSpPr>
        <p:spPr>
          <a:xfrm>
            <a:off x="6514028" y="2832140"/>
            <a:ext cx="317302" cy="396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10" name="Text 6"/>
          <p:cNvSpPr/>
          <p:nvPr/>
        </p:nvSpPr>
        <p:spPr>
          <a:xfrm>
            <a:off x="7307223" y="2463284"/>
            <a:ext cx="2644259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Stock Invariance</a:t>
            </a:r>
            <a:endParaRPr lang="en-US" sz="2050" dirty="0"/>
          </a:p>
        </p:txBody>
      </p:sp>
      <p:sp>
        <p:nvSpPr>
          <p:cNvPr id="11" name="Text 7"/>
          <p:cNvSpPr/>
          <p:nvPr/>
        </p:nvSpPr>
        <p:spPr>
          <a:xfrm>
            <a:off x="7307223" y="2920722"/>
            <a:ext cx="6348532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Max and min stock levels must be separate with no common numbers to ensure proper inventory management</a:t>
            </a:r>
            <a:endParaRPr lang="en-US" sz="1650" dirty="0"/>
          </a:p>
        </p:txBody>
      </p:sp>
      <p:sp>
        <p:nvSpPr>
          <p:cNvPr id="12" name="Shape 8"/>
          <p:cNvSpPr/>
          <p:nvPr/>
        </p:nvSpPr>
        <p:spPr>
          <a:xfrm>
            <a:off x="6226731" y="4043482"/>
            <a:ext cx="7663339" cy="1603058"/>
          </a:xfrm>
          <a:prstGeom prst="roundRect">
            <a:avLst>
              <a:gd name="adj" fmla="val 1979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</p:sp>
      <p:sp>
        <p:nvSpPr>
          <p:cNvPr id="13" name="Shape 9"/>
          <p:cNvSpPr/>
          <p:nvPr/>
        </p:nvSpPr>
        <p:spPr>
          <a:xfrm>
            <a:off x="6249591" y="4066342"/>
            <a:ext cx="846177" cy="1557338"/>
          </a:xfrm>
          <a:prstGeom prst="roundRect">
            <a:avLst>
              <a:gd name="adj" fmla="val 508"/>
            </a:avLst>
          </a:prstGeom>
          <a:solidFill>
            <a:srgbClr val="434348"/>
          </a:solidFill>
          <a:ln/>
        </p:spPr>
      </p:sp>
      <p:sp>
        <p:nvSpPr>
          <p:cNvPr id="14" name="Text 10"/>
          <p:cNvSpPr/>
          <p:nvPr/>
        </p:nvSpPr>
        <p:spPr>
          <a:xfrm>
            <a:off x="6514028" y="4646652"/>
            <a:ext cx="317302" cy="396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5" name="Text 11"/>
          <p:cNvSpPr/>
          <p:nvPr/>
        </p:nvSpPr>
        <p:spPr>
          <a:xfrm>
            <a:off x="7307223" y="4277797"/>
            <a:ext cx="2644259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Item Description</a:t>
            </a:r>
            <a:endParaRPr lang="en-US" sz="2050" dirty="0"/>
          </a:p>
        </p:txBody>
      </p:sp>
      <p:sp>
        <p:nvSpPr>
          <p:cNvPr id="16" name="Text 12"/>
          <p:cNvSpPr/>
          <p:nvPr/>
        </p:nvSpPr>
        <p:spPr>
          <a:xfrm>
            <a:off x="7307223" y="4735235"/>
            <a:ext cx="6348532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Descriptions must be neat, clear, and visible—not clumsy or confusing</a:t>
            </a:r>
            <a:endParaRPr lang="en-US" sz="1650" dirty="0"/>
          </a:p>
        </p:txBody>
      </p:sp>
      <p:sp>
        <p:nvSpPr>
          <p:cNvPr id="17" name="Shape 13"/>
          <p:cNvSpPr/>
          <p:nvPr/>
        </p:nvSpPr>
        <p:spPr>
          <a:xfrm>
            <a:off x="6226731" y="5857994"/>
            <a:ext cx="7663339" cy="1603058"/>
          </a:xfrm>
          <a:prstGeom prst="roundRect">
            <a:avLst>
              <a:gd name="adj" fmla="val 1979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</p:sp>
      <p:sp>
        <p:nvSpPr>
          <p:cNvPr id="18" name="Shape 14"/>
          <p:cNvSpPr/>
          <p:nvPr/>
        </p:nvSpPr>
        <p:spPr>
          <a:xfrm>
            <a:off x="6249591" y="5880854"/>
            <a:ext cx="846177" cy="1557338"/>
          </a:xfrm>
          <a:prstGeom prst="roundRect">
            <a:avLst>
              <a:gd name="adj" fmla="val 508"/>
            </a:avLst>
          </a:prstGeom>
          <a:solidFill>
            <a:srgbClr val="434348"/>
          </a:solidFill>
          <a:ln/>
        </p:spPr>
      </p:sp>
      <p:sp>
        <p:nvSpPr>
          <p:cNvPr id="19" name="Text 15"/>
          <p:cNvSpPr/>
          <p:nvPr/>
        </p:nvSpPr>
        <p:spPr>
          <a:xfrm>
            <a:off x="6514028" y="6461165"/>
            <a:ext cx="317302" cy="396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0" name="Text 16"/>
          <p:cNvSpPr/>
          <p:nvPr/>
        </p:nvSpPr>
        <p:spPr>
          <a:xfrm>
            <a:off x="7307223" y="6092309"/>
            <a:ext cx="2644259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Total Stock Accuracy</a:t>
            </a:r>
            <a:endParaRPr lang="en-US" sz="2050" dirty="0"/>
          </a:p>
        </p:txBody>
      </p:sp>
      <p:sp>
        <p:nvSpPr>
          <p:cNvPr id="21" name="Text 17"/>
          <p:cNvSpPr/>
          <p:nvPr/>
        </p:nvSpPr>
        <p:spPr>
          <a:xfrm>
            <a:off x="7307223" y="6549747"/>
            <a:ext cx="6348532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 stock calculations must be accurate and validated across all locations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2026-01-21T06:04:39Z</dcterms:created>
  <dcterms:modified xsi:type="dcterms:W3CDTF">2026-01-21T06:04:39Z</dcterms:modified>
</cp:coreProperties>
</file>